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1" r:id="rId1"/>
    <p:sldMasterId id="2147483672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1" r:id="rId7"/>
    <p:sldId id="264" r:id="rId8"/>
    <p:sldId id="282" r:id="rId9"/>
    <p:sldId id="284" r:id="rId10"/>
    <p:sldId id="285" r:id="rId11"/>
    <p:sldId id="286" r:id="rId12"/>
  </p:sldIdLst>
  <p:sldSz cx="9144000" cy="5143500" type="screen16x9"/>
  <p:notesSz cx="6858000" cy="9144000"/>
  <p:embeddedFontLst>
    <p:embeddedFont>
      <p:font typeface="Arial Black" panose="020B0604020202020204" pitchFamily="34" charset="0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veat" pitchFamily="2" charset="0"/>
      <p:regular r:id="rId20"/>
      <p:bold r:id="rId21"/>
    </p:embeddedFon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Indie Flower" panose="02000000000000000000" pitchFamily="2" charset="0"/>
      <p:regular r:id="rId26"/>
    </p:embeddedFont>
    <p:embeddedFont>
      <p:font typeface="Nanum Pen Script" panose="03040600000000000000" pitchFamily="66" charset="-127"/>
      <p:regular r:id="rId27"/>
    </p:embeddedFont>
    <p:embeddedFont>
      <p:font typeface="Pangolin" pitchFamily="2" charset="77"/>
      <p:regular r:id="rId28"/>
    </p:embeddedFont>
    <p:embeddedFont>
      <p:font typeface="Permanent Marker" panose="02000000000000000000" pitchFamily="2" charset="0"/>
      <p:regular r:id="rId29"/>
    </p:embeddedFont>
    <p:embeddedFont>
      <p:font typeface="Satisfy" panose="02000000000000000000" pitchFamily="2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D11621-7EAF-4C88-A87D-D04396435ECA}">
  <a:tblStyle styleId="{15D11621-7EAF-4C88-A87D-D04396435E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>
      <p:cViewPr varScale="1">
        <p:scale>
          <a:sx n="145" d="100"/>
          <a:sy n="145" d="100"/>
        </p:scale>
        <p:origin x="6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a4d660ba34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a4d660ba3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a4d660ba34_0_4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a4d660ba34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8200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a4d660ba34_0_4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a4d660ba34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a8c18ef4d8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1a8c18ef4d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b5dd9654f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1b5dd9654f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b5dd9654f6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1b5dd9654f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b5dd9654f6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1b5dd9654f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ee7ec6968e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4" name="Google Shape;554;g1ee7ec6968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3693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ee7ec6968e_0_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4" name="Google Shape;584;g1ee7ec6968e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6159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ee7ec6968e_0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7" name="Google Shape;597;g1ee7ec6968e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8443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60579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60579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1240950" y="1926350"/>
            <a:ext cx="6662100" cy="10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 b="1" dirty="0">
                <a:latin typeface="Arial Black"/>
                <a:ea typeface="Arial Black"/>
                <a:cs typeface="Arial Black"/>
                <a:sym typeface="Arial Black"/>
              </a:rPr>
              <a:t>A </a:t>
            </a:r>
            <a:r>
              <a:rPr lang="en" b="1" dirty="0" err="1">
                <a:latin typeface="Arial Black"/>
                <a:ea typeface="Arial Black"/>
                <a:cs typeface="Arial Black"/>
                <a:sym typeface="Arial Black"/>
              </a:rPr>
              <a:t>Engenharia</a:t>
            </a:r>
            <a:r>
              <a:rPr lang="en" b="1" dirty="0">
                <a:latin typeface="Arial Black"/>
                <a:ea typeface="Arial Black"/>
                <a:cs typeface="Arial Black"/>
                <a:sym typeface="Arial Black"/>
              </a:rPr>
              <a:t> do </a:t>
            </a:r>
            <a:r>
              <a:rPr lang="en" b="1" dirty="0" err="1">
                <a:latin typeface="Arial Black"/>
                <a:ea typeface="Arial Black"/>
                <a:cs typeface="Arial Black"/>
                <a:sym typeface="Arial Black"/>
              </a:rPr>
              <a:t>Processo</a:t>
            </a:r>
            <a:r>
              <a:rPr lang="en" b="1" dirty="0">
                <a:latin typeface="Arial Black"/>
                <a:ea typeface="Arial Black"/>
                <a:cs typeface="Arial Black"/>
                <a:sym typeface="Arial Black"/>
              </a:rPr>
              <a:t> de Design</a:t>
            </a:r>
            <a:endParaRPr sz="2100" b="1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37" name="Google Shape;137;p26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47" name="Google Shape;147;p27"/>
          <p:cNvSpPr txBox="1"/>
          <p:nvPr/>
        </p:nvSpPr>
        <p:spPr>
          <a:xfrm>
            <a:off x="142475" y="783950"/>
            <a:ext cx="143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E3E42-D941-E845-9C37-A9A4EB9A4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951" y="84993"/>
            <a:ext cx="6692098" cy="446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4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47" name="Google Shape;147;p27"/>
          <p:cNvSpPr txBox="1"/>
          <p:nvPr/>
        </p:nvSpPr>
        <p:spPr>
          <a:xfrm>
            <a:off x="142475" y="783950"/>
            <a:ext cx="143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E3E42-D941-E845-9C37-A9A4EB9A4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951" y="84993"/>
            <a:ext cx="6692098" cy="44673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Pergunte: qual é o problema?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60" name="Google Shape;160;p28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" name="Google Shape;161;p28"/>
          <p:cNvSpPr txBox="1"/>
          <p:nvPr/>
        </p:nvSpPr>
        <p:spPr>
          <a:xfrm>
            <a:off x="162500" y="1264200"/>
            <a:ext cx="3424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Ana, uma líder em uma colônia de férias, precisa de lanches personalizáveis porque as crianças querem lanches diferentes.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5600700" y="1264200"/>
            <a:ext cx="3424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Manuel, um pai, precisa preparar lanches saudáveis de forma rápida e fácil porque lanches que não-saudáveis são muito tentadores.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162500" y="3770375"/>
            <a:ext cx="5438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Sofia, uma estudante, está preocupada com o futuro do planeta e quer reciclar ou compostar a embalagem de seus lanches de suas seções de estudo nas madrugadas.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1788" y="-912173"/>
            <a:ext cx="2535649" cy="18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9051" y="-916468"/>
            <a:ext cx="2835248" cy="187969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 rotWithShape="1">
          <a:blip r:embed="rId5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lvl="0">
              <a:buClr>
                <a:srgbClr val="454BBB"/>
              </a:buClr>
              <a:buSzPts val="3300"/>
            </a:pPr>
            <a:r>
              <a:rPr lang="en-US" dirty="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Imagine - </a:t>
            </a:r>
            <a:r>
              <a:rPr lang="en-US" dirty="0" err="1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gerar</a:t>
            </a:r>
            <a:r>
              <a:rPr lang="en-US" dirty="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en-US" dirty="0" err="1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ideias</a:t>
            </a:r>
            <a:endParaRPr dirty="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74" name="Google Shape;174;p29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6" name="Google Shape;176;p29"/>
          <p:cNvPicPr preferRelativeResize="0"/>
          <p:nvPr/>
        </p:nvPicPr>
        <p:blipFill rotWithShape="1">
          <a:blip r:embed="rId6">
            <a:alphaModFix/>
          </a:blip>
          <a:srcRect b="13412"/>
          <a:stretch/>
        </p:blipFill>
        <p:spPr>
          <a:xfrm>
            <a:off x="9616700" y="3413227"/>
            <a:ext cx="2863899" cy="15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4995300" y="958960"/>
            <a:ext cx="4512560" cy="339054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/>
        </p:nvSpPr>
        <p:spPr>
          <a:xfrm>
            <a:off x="6091900" y="1080963"/>
            <a:ext cx="210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Brainstorm!</a:t>
            </a:r>
            <a:endParaRPr sz="210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9" name="Google Shape;179;p29"/>
          <p:cNvSpPr/>
          <p:nvPr/>
        </p:nvSpPr>
        <p:spPr>
          <a:xfrm>
            <a:off x="1691075" y="1619975"/>
            <a:ext cx="1293300" cy="1293300"/>
          </a:xfrm>
          <a:prstGeom prst="rect">
            <a:avLst/>
          </a:prstGeom>
          <a:solidFill>
            <a:srgbClr val="A6C4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rPr>
              <a:t>Quanto</a:t>
            </a:r>
            <a:endParaRPr sz="1100"/>
          </a:p>
        </p:txBody>
      </p:sp>
      <p:sp>
        <p:nvSpPr>
          <p:cNvPr id="180" name="Google Shape;180;p29"/>
          <p:cNvSpPr/>
          <p:nvPr/>
        </p:nvSpPr>
        <p:spPr>
          <a:xfrm>
            <a:off x="260875" y="2769000"/>
            <a:ext cx="1293300" cy="1293300"/>
          </a:xfrm>
          <a:prstGeom prst="rect">
            <a:avLst/>
          </a:prstGeom>
          <a:solidFill>
            <a:srgbClr val="8EED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rPr>
              <a:t>mais</a:t>
            </a:r>
            <a:endParaRPr/>
          </a:p>
        </p:txBody>
      </p:sp>
      <p:sp>
        <p:nvSpPr>
          <p:cNvPr id="181" name="Google Shape;181;p29"/>
          <p:cNvSpPr/>
          <p:nvPr/>
        </p:nvSpPr>
        <p:spPr>
          <a:xfrm>
            <a:off x="1691075" y="3182175"/>
            <a:ext cx="1293300" cy="1293300"/>
          </a:xfrm>
          <a:prstGeom prst="rect">
            <a:avLst/>
          </a:prstGeom>
          <a:solidFill>
            <a:srgbClr val="EB9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rPr>
              <a:t>ideias</a:t>
            </a:r>
            <a:endParaRPr/>
          </a:p>
        </p:txBody>
      </p:sp>
      <p:sp>
        <p:nvSpPr>
          <p:cNvPr id="182" name="Google Shape;182;p29"/>
          <p:cNvSpPr/>
          <p:nvPr/>
        </p:nvSpPr>
        <p:spPr>
          <a:xfrm>
            <a:off x="3121275" y="2432313"/>
            <a:ext cx="1293300" cy="1293300"/>
          </a:xfrm>
          <a:prstGeom prst="rect">
            <a:avLst/>
          </a:prstGeom>
          <a:solidFill>
            <a:srgbClr val="FE9E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rPr>
              <a:t>melhor</a:t>
            </a:r>
            <a:endParaRPr sz="1100"/>
          </a:p>
        </p:txBody>
      </p:sp>
      <p:sp>
        <p:nvSpPr>
          <p:cNvPr id="183" name="Google Shape;183;p29"/>
          <p:cNvSpPr/>
          <p:nvPr/>
        </p:nvSpPr>
        <p:spPr>
          <a:xfrm>
            <a:off x="911725" y="2564855"/>
            <a:ext cx="1513800" cy="634775"/>
          </a:xfrm>
          <a:custGeom>
            <a:avLst/>
            <a:gdLst/>
            <a:ahLst/>
            <a:cxnLst/>
            <a:rect l="l" t="t" r="r" b="b"/>
            <a:pathLst>
              <a:path w="60552" h="25391" extrusionOk="0">
                <a:moveTo>
                  <a:pt x="60552" y="4061"/>
                </a:moveTo>
                <a:cubicBezTo>
                  <a:pt x="52017" y="9751"/>
                  <a:pt x="40227" y="12053"/>
                  <a:pt x="30276" y="9565"/>
                </a:cubicBezTo>
                <a:cubicBezTo>
                  <a:pt x="27560" y="8886"/>
                  <a:pt x="23479" y="4664"/>
                  <a:pt x="25459" y="2684"/>
                </a:cubicBezTo>
                <a:cubicBezTo>
                  <a:pt x="28703" y="-560"/>
                  <a:pt x="36677" y="-1133"/>
                  <a:pt x="39221" y="2684"/>
                </a:cubicBezTo>
                <a:cubicBezTo>
                  <a:pt x="42171" y="7111"/>
                  <a:pt x="40918" y="14747"/>
                  <a:pt x="37157" y="18510"/>
                </a:cubicBezTo>
                <a:cubicBezTo>
                  <a:pt x="29367" y="26303"/>
                  <a:pt x="14583" y="13651"/>
                  <a:pt x="4129" y="17134"/>
                </a:cubicBezTo>
                <a:cubicBezTo>
                  <a:pt x="1209" y="18107"/>
                  <a:pt x="0" y="22314"/>
                  <a:pt x="0" y="25391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84" name="Google Shape;184;p29"/>
          <p:cNvSpPr/>
          <p:nvPr/>
        </p:nvSpPr>
        <p:spPr>
          <a:xfrm>
            <a:off x="635151" y="3922125"/>
            <a:ext cx="1205500" cy="649175"/>
          </a:xfrm>
          <a:custGeom>
            <a:avLst/>
            <a:gdLst/>
            <a:ahLst/>
            <a:cxnLst/>
            <a:rect l="l" t="t" r="r" b="b"/>
            <a:pathLst>
              <a:path w="48220" h="25967" extrusionOk="0">
                <a:moveTo>
                  <a:pt x="2806" y="0"/>
                </a:moveTo>
                <a:cubicBezTo>
                  <a:pt x="-3501" y="6310"/>
                  <a:pt x="2314" y="23710"/>
                  <a:pt x="11063" y="25460"/>
                </a:cubicBezTo>
                <a:cubicBezTo>
                  <a:pt x="19529" y="27153"/>
                  <a:pt x="29201" y="23417"/>
                  <a:pt x="35834" y="17891"/>
                </a:cubicBezTo>
                <a:cubicBezTo>
                  <a:pt x="40078" y="14355"/>
                  <a:pt x="42696" y="6881"/>
                  <a:pt x="48220" y="6881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85" name="Google Shape;185;p29"/>
          <p:cNvSpPr/>
          <p:nvPr/>
        </p:nvSpPr>
        <p:spPr>
          <a:xfrm>
            <a:off x="2735175" y="3113625"/>
            <a:ext cx="481675" cy="464450"/>
          </a:xfrm>
          <a:custGeom>
            <a:avLst/>
            <a:gdLst/>
            <a:ahLst/>
            <a:cxnLst/>
            <a:rect l="l" t="t" r="r" b="b"/>
            <a:pathLst>
              <a:path w="19267" h="18578" extrusionOk="0">
                <a:moveTo>
                  <a:pt x="0" y="18578"/>
                </a:moveTo>
                <a:cubicBezTo>
                  <a:pt x="4866" y="13712"/>
                  <a:pt x="6881" y="6192"/>
                  <a:pt x="12386" y="2064"/>
                </a:cubicBezTo>
                <a:cubicBezTo>
                  <a:pt x="14302" y="628"/>
                  <a:pt x="17573" y="1692"/>
                  <a:pt x="19267" y="0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86" name="Google Shape;186;p29"/>
          <p:cNvSpPr txBox="1"/>
          <p:nvPr/>
        </p:nvSpPr>
        <p:spPr>
          <a:xfrm>
            <a:off x="4644238" y="1538888"/>
            <a:ext cx="44070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Algumas estratégias para brainstorms: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Sim e…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Brainstorm em grupo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Como a gente pode…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Falar com usuários (também ajudar a identificar melhorias a serem feitas)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Substitua, combine, modifique, adapte, elimine, rearranje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Planeje- escolha uma solução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06" name="Google Shape;206;p31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7" name="Google Shape;207;p31"/>
          <p:cNvSpPr txBox="1"/>
          <p:nvPr/>
        </p:nvSpPr>
        <p:spPr>
          <a:xfrm>
            <a:off x="9284525" y="860075"/>
            <a:ext cx="3985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Metrics for selection: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Feasibility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Cost effectiveness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Timeline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to state of the art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 research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1"/>
          <p:cNvSpPr/>
          <p:nvPr/>
        </p:nvSpPr>
        <p:spPr>
          <a:xfrm>
            <a:off x="600100" y="1820475"/>
            <a:ext cx="1293300" cy="1293300"/>
          </a:xfrm>
          <a:prstGeom prst="rect">
            <a:avLst/>
          </a:prstGeom>
          <a:solidFill>
            <a:srgbClr val="F4F4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anum Pen Script"/>
                <a:ea typeface="Nanum Pen Script"/>
                <a:cs typeface="Nanum Pen Script"/>
                <a:sym typeface="Nanum Pen Script"/>
              </a:rPr>
              <a:t>Cookie sanduíche</a:t>
            </a:r>
            <a:endParaRPr sz="24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209" name="Google Shape;209;p31"/>
          <p:cNvSpPr/>
          <p:nvPr/>
        </p:nvSpPr>
        <p:spPr>
          <a:xfrm>
            <a:off x="3873725" y="1820475"/>
            <a:ext cx="1293300" cy="1293300"/>
          </a:xfrm>
          <a:prstGeom prst="rect">
            <a:avLst/>
          </a:prstGeom>
          <a:solidFill>
            <a:srgbClr val="A6C4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Cookie artesanal envelhecido na caverna</a:t>
            </a:r>
            <a:endParaRPr sz="13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10" name="Google Shape;210;p31"/>
          <p:cNvSpPr/>
          <p:nvPr/>
        </p:nvSpPr>
        <p:spPr>
          <a:xfrm>
            <a:off x="2236913" y="2432475"/>
            <a:ext cx="1293300" cy="1293300"/>
          </a:xfrm>
          <a:prstGeom prst="rect">
            <a:avLst/>
          </a:prstGeom>
          <a:solidFill>
            <a:srgbClr val="8EED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aveat"/>
                <a:ea typeface="Caveat"/>
                <a:cs typeface="Caveat"/>
                <a:sym typeface="Caveat"/>
              </a:rPr>
              <a:t>Cookie 8 em 1</a:t>
            </a:r>
            <a:endParaRPr sz="23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11" name="Google Shape;211;p31"/>
          <p:cNvSpPr/>
          <p:nvPr/>
        </p:nvSpPr>
        <p:spPr>
          <a:xfrm>
            <a:off x="5510538" y="2432475"/>
            <a:ext cx="1293300" cy="1293300"/>
          </a:xfrm>
          <a:prstGeom prst="rect">
            <a:avLst/>
          </a:prstGeom>
          <a:solidFill>
            <a:srgbClr val="EB9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Cápsula do cookie 0 calorias</a:t>
            </a:r>
            <a:endParaRPr sz="2000"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212" name="Google Shape;212;p31"/>
          <p:cNvSpPr/>
          <p:nvPr/>
        </p:nvSpPr>
        <p:spPr>
          <a:xfrm>
            <a:off x="7147350" y="1820463"/>
            <a:ext cx="1293300" cy="1293300"/>
          </a:xfrm>
          <a:prstGeom prst="rect">
            <a:avLst/>
          </a:prstGeom>
          <a:solidFill>
            <a:srgbClr val="FE9E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Cookie de folheado de ouro</a:t>
            </a:r>
            <a:endParaRPr sz="21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13" name="Google Shape;213;p31"/>
          <p:cNvSpPr txBox="1"/>
          <p:nvPr/>
        </p:nvSpPr>
        <p:spPr>
          <a:xfrm>
            <a:off x="600100" y="2709675"/>
            <a:ext cx="1032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x</a:t>
            </a:r>
            <a:endParaRPr sz="3600"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4004238" y="2785875"/>
            <a:ext cx="1032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x</a:t>
            </a:r>
            <a:endParaRPr sz="3600"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5225200" y="2097675"/>
            <a:ext cx="1032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x</a:t>
            </a:r>
            <a:endParaRPr sz="3600"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7528038" y="2643625"/>
            <a:ext cx="1032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x</a:t>
            </a:r>
            <a:endParaRPr sz="3600"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52025" y="3736100"/>
            <a:ext cx="2399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Pesquisa de mercado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: se produtos similares existem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3427925" y="3736106"/>
            <a:ext cx="2184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Agenda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: muito demorado para produção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5064750" y="1155200"/>
            <a:ext cx="2184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Possibilidade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: a tecnologia não existe (ainda)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162500" y="1204425"/>
            <a:ext cx="4096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Fatores para consideração:</a:t>
            </a:r>
            <a:endParaRPr sz="20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6803825" y="3874706"/>
            <a:ext cx="218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Custo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: muito caro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1"/>
          <p:cNvSpPr/>
          <p:nvPr/>
        </p:nvSpPr>
        <p:spPr>
          <a:xfrm>
            <a:off x="1058522" y="3216375"/>
            <a:ext cx="67900" cy="732850"/>
          </a:xfrm>
          <a:custGeom>
            <a:avLst/>
            <a:gdLst/>
            <a:ahLst/>
            <a:cxnLst/>
            <a:rect l="l" t="t" r="r" b="b"/>
            <a:pathLst>
              <a:path w="2716" h="29314" extrusionOk="0">
                <a:moveTo>
                  <a:pt x="2173" y="0"/>
                </a:moveTo>
                <a:cubicBezTo>
                  <a:pt x="256" y="9583"/>
                  <a:pt x="-1658" y="20574"/>
                  <a:pt x="2716" y="29314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Google Shape;223;p31"/>
          <p:cNvSpPr/>
          <p:nvPr/>
        </p:nvSpPr>
        <p:spPr>
          <a:xfrm>
            <a:off x="4546375" y="3297800"/>
            <a:ext cx="162850" cy="610725"/>
          </a:xfrm>
          <a:custGeom>
            <a:avLst/>
            <a:gdLst/>
            <a:ahLst/>
            <a:cxnLst/>
            <a:rect l="l" t="t" r="r" b="b"/>
            <a:pathLst>
              <a:path w="6514" h="24429" extrusionOk="0">
                <a:moveTo>
                  <a:pt x="0" y="0"/>
                </a:moveTo>
                <a:cubicBezTo>
                  <a:pt x="5263" y="6582"/>
                  <a:pt x="6514" y="16001"/>
                  <a:pt x="6514" y="24429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4" name="Google Shape;224;p31"/>
          <p:cNvSpPr/>
          <p:nvPr/>
        </p:nvSpPr>
        <p:spPr>
          <a:xfrm>
            <a:off x="5489456" y="1818550"/>
            <a:ext cx="156175" cy="515700"/>
          </a:xfrm>
          <a:custGeom>
            <a:avLst/>
            <a:gdLst/>
            <a:ahLst/>
            <a:cxnLst/>
            <a:rect l="l" t="t" r="r" b="b"/>
            <a:pathLst>
              <a:path w="6247" h="20628" extrusionOk="0">
                <a:moveTo>
                  <a:pt x="6247" y="20628"/>
                </a:moveTo>
                <a:cubicBezTo>
                  <a:pt x="1303" y="15684"/>
                  <a:pt x="-2492" y="4948"/>
                  <a:pt x="244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5" name="Google Shape;225;p31"/>
          <p:cNvSpPr/>
          <p:nvPr/>
        </p:nvSpPr>
        <p:spPr>
          <a:xfrm>
            <a:off x="7239562" y="3202825"/>
            <a:ext cx="767475" cy="814250"/>
          </a:xfrm>
          <a:custGeom>
            <a:avLst/>
            <a:gdLst/>
            <a:ahLst/>
            <a:cxnLst/>
            <a:rect l="l" t="t" r="r" b="b"/>
            <a:pathLst>
              <a:path w="30699" h="32570" extrusionOk="0">
                <a:moveTo>
                  <a:pt x="30699" y="0"/>
                </a:moveTo>
                <a:cubicBezTo>
                  <a:pt x="30699" y="4613"/>
                  <a:pt x="28854" y="10422"/>
                  <a:pt x="24728" y="12485"/>
                </a:cubicBezTo>
                <a:cubicBezTo>
                  <a:pt x="17563" y="16068"/>
                  <a:pt x="8594" y="15641"/>
                  <a:pt x="1928" y="20085"/>
                </a:cubicBezTo>
                <a:cubicBezTo>
                  <a:pt x="-1548" y="22402"/>
                  <a:pt x="843" y="28393"/>
                  <a:pt x="843" y="3257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6" name="Google Shape;226;p31"/>
          <p:cNvSpPr/>
          <p:nvPr/>
        </p:nvSpPr>
        <p:spPr>
          <a:xfrm>
            <a:off x="2242232" y="2157053"/>
            <a:ext cx="1292975" cy="1829150"/>
          </a:xfrm>
          <a:custGeom>
            <a:avLst/>
            <a:gdLst/>
            <a:ahLst/>
            <a:cxnLst/>
            <a:rect l="l" t="t" r="r" b="b"/>
            <a:pathLst>
              <a:path w="51719" h="73166" extrusionOk="0">
                <a:moveTo>
                  <a:pt x="32995" y="6002"/>
                </a:moveTo>
                <a:cubicBezTo>
                  <a:pt x="21018" y="6002"/>
                  <a:pt x="1821" y="10342"/>
                  <a:pt x="967" y="22288"/>
                </a:cubicBezTo>
                <a:cubicBezTo>
                  <a:pt x="490" y="28966"/>
                  <a:pt x="-873" y="35936"/>
                  <a:pt x="967" y="42373"/>
                </a:cubicBezTo>
                <a:cubicBezTo>
                  <a:pt x="5163" y="57055"/>
                  <a:pt x="21412" y="77593"/>
                  <a:pt x="35709" y="72230"/>
                </a:cubicBezTo>
                <a:cubicBezTo>
                  <a:pt x="52269" y="66018"/>
                  <a:pt x="54997" y="36986"/>
                  <a:pt x="48195" y="20659"/>
                </a:cubicBezTo>
                <a:cubicBezTo>
                  <a:pt x="44646" y="12142"/>
                  <a:pt x="31690" y="-6052"/>
                  <a:pt x="27567" y="2202"/>
                </a:cubicBezTo>
              </a:path>
            </a:pathLst>
          </a:custGeom>
          <a:noFill/>
          <a:ln w="28575" cap="flat" cmpd="sng">
            <a:solidFill>
              <a:srgbClr val="6FDA6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34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57" name="Google Shape;257;p34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Crie- faça!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58" name="Google Shape;258;p34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9" name="Google Shape;259;p34"/>
          <p:cNvSpPr txBox="1"/>
          <p:nvPr/>
        </p:nvSpPr>
        <p:spPr>
          <a:xfrm>
            <a:off x="162500" y="1320288"/>
            <a:ext cx="2155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Testagem rápida</a:t>
            </a:r>
            <a:endParaRPr sz="20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60" name="Google Shape;260;p34"/>
          <p:cNvSpPr txBox="1"/>
          <p:nvPr/>
        </p:nvSpPr>
        <p:spPr>
          <a:xfrm>
            <a:off x="3174831" y="1320288"/>
            <a:ext cx="21558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Teste de</a:t>
            </a:r>
          </a:p>
          <a:p>
            <a:pPr lvl="0" algn="ctr"/>
            <a:r>
              <a:rPr lang="en-US" sz="2000" dirty="0" err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conceito</a:t>
            </a:r>
            <a:r>
              <a:rPr lang="en" sz="2000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endParaRPr sz="2000" dirty="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6187162" y="1320288"/>
            <a:ext cx="2748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000" dirty="0" err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Modelo</a:t>
            </a:r>
            <a:r>
              <a:rPr lang="en-US" sz="2000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de </a:t>
            </a:r>
            <a:r>
              <a:rPr lang="en-US" sz="2000" dirty="0" err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baixo</a:t>
            </a:r>
            <a:r>
              <a:rPr lang="en-US" sz="2000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custo</a:t>
            </a:r>
            <a:endParaRPr lang="en-US" sz="2000" dirty="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638DA4-5D78-164F-ADD0-80B198553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30" y="2120688"/>
            <a:ext cx="1444083" cy="2057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910FD25-2BCD-F448-B315-94D6ED213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319" y="2132118"/>
            <a:ext cx="1540823" cy="22689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F78707-5D26-9A4F-B397-0CB6E8F43D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48" y="2119157"/>
            <a:ext cx="2113737" cy="24527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ee7ec6968e_0_92"/>
          <p:cNvSpPr/>
          <p:nvPr/>
        </p:nvSpPr>
        <p:spPr>
          <a:xfrm>
            <a:off x="0" y="4623955"/>
            <a:ext cx="9144000" cy="519525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900"/>
            </a:pPr>
            <a:endParaRPr sz="142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7" name="Google Shape;557;g1ee7ec6968e_0_92"/>
          <p:cNvPicPr preferRelativeResize="0"/>
          <p:nvPr/>
        </p:nvPicPr>
        <p:blipFill rotWithShape="1">
          <a:blip r:embed="rId3">
            <a:alphaModFix/>
          </a:blip>
          <a:srcRect l="21311" t="92856" r="55050"/>
          <a:stretch/>
        </p:blipFill>
        <p:spPr>
          <a:xfrm>
            <a:off x="7411576" y="4623955"/>
            <a:ext cx="1732424" cy="5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1ee7ec6968e_0_92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1200"/>
            </a:pPr>
            <a:fld id="{00000000-1234-1234-1234-123412341234}" type="slidenum">
              <a:rPr lang="en"/>
              <a:pPr>
                <a:buSzPts val="1200"/>
              </a:pPr>
              <a:t>7</a:t>
            </a:fld>
            <a:endParaRPr/>
          </a:p>
        </p:txBody>
      </p:sp>
      <p:sp>
        <p:nvSpPr>
          <p:cNvPr id="559" name="Google Shape;559;g1ee7ec6968e_0_92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buClr>
                <a:srgbClr val="454BBB"/>
              </a:buClr>
              <a:buSzPts val="4400"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Teste-avalie a solução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560" name="Google Shape;560;g1ee7ec6968e_0_92"/>
          <p:cNvCxnSpPr/>
          <p:nvPr/>
        </p:nvCxnSpPr>
        <p:spPr>
          <a:xfrm>
            <a:off x="0" y="1080980"/>
            <a:ext cx="8048925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61" name="Google Shape;561;g1ee7ec6968e_0_92"/>
          <p:cNvPicPr preferRelativeResize="0"/>
          <p:nvPr/>
        </p:nvPicPr>
        <p:blipFill rotWithShape="1">
          <a:blip r:embed="rId4">
            <a:alphaModFix/>
          </a:blip>
          <a:srcRect l="57910" b="25628"/>
          <a:stretch/>
        </p:blipFill>
        <p:spPr>
          <a:xfrm>
            <a:off x="9242100" y="2451400"/>
            <a:ext cx="2980751" cy="15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1ee7ec6968e_0_92"/>
          <p:cNvSpPr txBox="1"/>
          <p:nvPr/>
        </p:nvSpPr>
        <p:spPr>
          <a:xfrm>
            <a:off x="162500" y="1209900"/>
            <a:ext cx="5388075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2700"/>
            </a:pPr>
            <a:r>
              <a:rPr lang="en" sz="2025" b="1">
                <a:latin typeface="Calibri"/>
                <a:ea typeface="Calibri"/>
                <a:cs typeface="Calibri"/>
                <a:sym typeface="Calibri"/>
              </a:rPr>
              <a:t>Métricas quantitativa para o sucesso :</a:t>
            </a:r>
            <a:endParaRPr sz="2025" b="1">
              <a:latin typeface="Calibri"/>
              <a:ea typeface="Calibri"/>
              <a:cs typeface="Calibri"/>
              <a:sym typeface="Calibri"/>
            </a:endParaRPr>
          </a:p>
          <a:p>
            <a:pPr marL="457200" indent="-357188">
              <a:buSzPts val="2700"/>
              <a:buFont typeface="Calibri"/>
              <a:buChar char="●"/>
            </a:pPr>
            <a:r>
              <a:rPr lang="en" sz="2025">
                <a:latin typeface="Calibri"/>
                <a:ea typeface="Calibri"/>
                <a:cs typeface="Calibri"/>
                <a:sym typeface="Calibri"/>
              </a:rPr>
              <a:t>Determine uma meta ou objetivo</a:t>
            </a:r>
            <a:endParaRPr sz="2025">
              <a:latin typeface="Calibri"/>
              <a:ea typeface="Calibri"/>
              <a:cs typeface="Calibri"/>
              <a:sym typeface="Calibri"/>
            </a:endParaRPr>
          </a:p>
          <a:p>
            <a:pPr marL="457200" indent="-357188">
              <a:buSzPts val="2700"/>
              <a:buFont typeface="Calibri"/>
              <a:buChar char="●"/>
            </a:pPr>
            <a:r>
              <a:rPr lang="en" sz="2025">
                <a:latin typeface="Calibri"/>
                <a:ea typeface="Calibri"/>
                <a:cs typeface="Calibri"/>
                <a:sym typeface="Calibri"/>
              </a:rPr>
              <a:t>É melhor do que o estado atual da arte?</a:t>
            </a:r>
            <a:endParaRPr sz="20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57188">
              <a:buClr>
                <a:schemeClr val="dk1"/>
              </a:buClr>
              <a:buSzPts val="2700"/>
              <a:buFont typeface="Calibri"/>
              <a:buChar char="●"/>
            </a:pPr>
            <a:r>
              <a:rPr lang="en" sz="20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Fale novamente com o consumidor!</a:t>
            </a:r>
            <a:endParaRPr sz="2025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3" name="Google Shape;563;g1ee7ec6968e_0_92"/>
          <p:cNvPicPr preferRelativeResize="0"/>
          <p:nvPr/>
        </p:nvPicPr>
        <p:blipFill rotWithShape="1">
          <a:blip r:embed="rId4">
            <a:alphaModFix/>
          </a:blip>
          <a:srcRect r="43210"/>
          <a:stretch/>
        </p:blipFill>
        <p:spPr>
          <a:xfrm>
            <a:off x="9242100" y="626350"/>
            <a:ext cx="3267550" cy="1679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g1ee7ec6968e_0_92"/>
          <p:cNvSpPr txBox="1"/>
          <p:nvPr/>
        </p:nvSpPr>
        <p:spPr>
          <a:xfrm>
            <a:off x="-3000000" y="341376"/>
            <a:ext cx="2999925" cy="298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1" indent="-357188">
              <a:buClr>
                <a:schemeClr val="dk1"/>
              </a:buClr>
              <a:buSzPts val="2700"/>
              <a:buFont typeface="Calibri"/>
              <a:buChar char="○"/>
            </a:pPr>
            <a:r>
              <a:rPr lang="en" sz="20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Degrades faster, in more mild conditions</a:t>
            </a:r>
            <a:endParaRPr sz="20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7188">
              <a:buClr>
                <a:schemeClr val="dk1"/>
              </a:buClr>
              <a:buSzPts val="2700"/>
              <a:buFont typeface="Calibri"/>
              <a:buChar char="○"/>
            </a:pPr>
            <a:r>
              <a:rPr lang="en" sz="20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50% more lightweight</a:t>
            </a:r>
            <a:endParaRPr sz="20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7188">
              <a:buClr>
                <a:schemeClr val="dk1"/>
              </a:buClr>
              <a:buSzPts val="2700"/>
              <a:buFont typeface="Calibri"/>
              <a:buChar char="○"/>
            </a:pPr>
            <a:r>
              <a:rPr lang="en" sz="20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Keeps food fresh just as long</a:t>
            </a:r>
            <a:endParaRPr sz="20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7188">
              <a:buClr>
                <a:schemeClr val="dk1"/>
              </a:buClr>
              <a:buSzPts val="2700"/>
              <a:buFont typeface="Calibri"/>
              <a:buChar char="○"/>
            </a:pPr>
            <a:r>
              <a:rPr lang="en" sz="20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Kids prefer it to other snacks</a:t>
            </a:r>
            <a:endParaRPr sz="1425"/>
          </a:p>
        </p:txBody>
      </p:sp>
      <p:sp>
        <p:nvSpPr>
          <p:cNvPr id="567" name="Google Shape;567;g1ee7ec6968e_0_92"/>
          <p:cNvSpPr txBox="1"/>
          <p:nvPr/>
        </p:nvSpPr>
        <p:spPr>
          <a:xfrm>
            <a:off x="76200" y="2983401"/>
            <a:ext cx="25263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2400"/>
            </a:pPr>
            <a:r>
              <a:rPr lang="en" sz="1800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Ana: lanches exclusivos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2400"/>
            </a:pPr>
            <a:r>
              <a:rPr lang="en" sz="1800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→ Quantas crianças preferem a nova opção?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2400"/>
            </a:pPr>
            <a:r>
              <a:rPr lang="en" sz="1800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→ Os pais pagarão mais por isso ?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g1ee7ec6968e_0_92"/>
          <p:cNvSpPr txBox="1"/>
          <p:nvPr/>
        </p:nvSpPr>
        <p:spPr>
          <a:xfrm>
            <a:off x="5017800" y="2842213"/>
            <a:ext cx="4071825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2400"/>
            </a:pPr>
            <a:r>
              <a:rPr lang="en" sz="1800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Sofia: A embalagem é degradável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2400"/>
            </a:pPr>
            <a:r>
              <a:rPr lang="en" sz="1800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→ O tempo de degradação é mais rápido 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2400"/>
            </a:pPr>
            <a:r>
              <a:rPr lang="en" sz="1800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→ Condição de degradação mediano/suave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2400"/>
            </a:pPr>
            <a:r>
              <a:rPr lang="en" sz="1800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→Mantém a comida fresca pela mesma quantidade de tempo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2948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ee7ec6968e_0_183"/>
          <p:cNvSpPr/>
          <p:nvPr/>
        </p:nvSpPr>
        <p:spPr>
          <a:xfrm>
            <a:off x="0" y="4623955"/>
            <a:ext cx="9144000" cy="519525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900"/>
            </a:pPr>
            <a:endParaRPr sz="142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7" name="Google Shape;587;g1ee7ec6968e_0_183"/>
          <p:cNvPicPr preferRelativeResize="0"/>
          <p:nvPr/>
        </p:nvPicPr>
        <p:blipFill rotWithShape="1">
          <a:blip r:embed="rId3">
            <a:alphaModFix/>
          </a:blip>
          <a:srcRect l="21311" t="92856" r="55050"/>
          <a:stretch/>
        </p:blipFill>
        <p:spPr>
          <a:xfrm>
            <a:off x="7411576" y="4623955"/>
            <a:ext cx="1732424" cy="5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g1ee7ec6968e_0_1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8</a:t>
            </a:fld>
            <a:endParaRPr/>
          </a:p>
        </p:txBody>
      </p:sp>
      <p:sp>
        <p:nvSpPr>
          <p:cNvPr id="589" name="Google Shape;589;g1ee7ec6968e_0_183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buClr>
                <a:srgbClr val="454BBB"/>
              </a:buClr>
              <a:buSzPts val="4400"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Melhore- faça mudanças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590" name="Google Shape;590;g1ee7ec6968e_0_183"/>
          <p:cNvCxnSpPr/>
          <p:nvPr/>
        </p:nvCxnSpPr>
        <p:spPr>
          <a:xfrm>
            <a:off x="0" y="1080980"/>
            <a:ext cx="8048925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1" name="Google Shape;591;g1ee7ec6968e_0_183"/>
          <p:cNvSpPr txBox="1"/>
          <p:nvPr/>
        </p:nvSpPr>
        <p:spPr>
          <a:xfrm>
            <a:off x="162500" y="1291325"/>
            <a:ext cx="5388075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57188">
              <a:buClr>
                <a:schemeClr val="dk1"/>
              </a:buClr>
              <a:buSzPts val="2700"/>
              <a:buFont typeface="Calibri"/>
              <a:buChar char="●"/>
            </a:pPr>
            <a:r>
              <a:rPr lang="en" sz="2025">
                <a:latin typeface="Calibri"/>
                <a:ea typeface="Calibri"/>
                <a:cs typeface="Calibri"/>
                <a:sym typeface="Calibri"/>
              </a:rPr>
              <a:t>O projeto de fábrica é uma estrutura importante para produção </a:t>
            </a:r>
            <a:endParaRPr sz="2025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92" name="Google Shape;592;g1ee7ec6968e_0_183"/>
          <p:cNvGraphicFramePr/>
          <p:nvPr/>
        </p:nvGraphicFramePr>
        <p:xfrm>
          <a:off x="368625" y="2113063"/>
          <a:ext cx="4835625" cy="200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3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4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9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Fator</a:t>
                      </a:r>
                      <a:endParaRPr sz="14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N</a:t>
                      </a:r>
                      <a:r>
                        <a:rPr lang="en" sz="1400" b="1"/>
                        <a:t>o</a:t>
                      </a:r>
                      <a:r>
                        <a:rPr lang="en" sz="1400" b="1" u="none" strike="noStrike" cap="none"/>
                        <a:t>me</a:t>
                      </a:r>
                      <a:endParaRPr sz="14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b="1"/>
                        <a:t>Ensaio</a:t>
                      </a:r>
                      <a:endParaRPr sz="14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Tratamento</a:t>
                      </a:r>
                      <a:endParaRPr sz="1400" b="1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2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u="none" strike="noStrike" cap="none"/>
                        <a:t>A</a:t>
                      </a:r>
                      <a:endParaRPr sz="1400" u="none" strike="noStrike" cap="none"/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u="none" strike="noStrike" cap="none"/>
                        <a:t>Cookie </a:t>
                      </a:r>
                      <a:r>
                        <a:rPr lang="en" sz="1400"/>
                        <a:t>mistura</a:t>
                      </a:r>
                      <a:endParaRPr sz="14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u="none" strike="noStrike" cap="none"/>
                        <a:t>-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FE9E6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/>
                        <a:t>Sem castanhas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u="none" strike="noStrike" cap="none"/>
                        <a:t>+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F4F4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/>
                        <a:t>Com castanha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2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u="none" strike="noStrike" cap="none"/>
                        <a:t>B</a:t>
                      </a:r>
                      <a:endParaRPr sz="1400" u="none" strike="noStrike" cap="none"/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u="none" strike="noStrike" cap="none"/>
                        <a:t>Cookie </a:t>
                      </a:r>
                      <a:r>
                        <a:rPr lang="en" sz="1400"/>
                        <a:t>tamanho</a:t>
                      </a:r>
                      <a:endParaRPr sz="14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u="none" strike="noStrike" cap="none"/>
                        <a:t>-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FE9E6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u="none" strike="noStrike" cap="none"/>
                        <a:t>Normal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0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u="none" strike="noStrike" cap="none"/>
                        <a:t>+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F4F4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u="none" strike="noStrike" cap="none" dirty="0"/>
                        <a:t>Extra </a:t>
                      </a:r>
                      <a:r>
                        <a:rPr lang="en" sz="1400" dirty="0" err="1"/>
                        <a:t>grande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93" name="Google Shape;593;g1ee7ec6968e_0_183"/>
          <p:cNvPicPr preferRelativeResize="0"/>
          <p:nvPr/>
        </p:nvPicPr>
        <p:blipFill rotWithShape="1">
          <a:blip r:embed="rId4">
            <a:alphaModFix/>
          </a:blip>
          <a:srcRect b="8164"/>
          <a:stretch/>
        </p:blipFill>
        <p:spPr>
          <a:xfrm>
            <a:off x="5204250" y="1135650"/>
            <a:ext cx="3738928" cy="34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1ee7ec6968e_0_183"/>
          <p:cNvSpPr txBox="1"/>
          <p:nvPr/>
        </p:nvSpPr>
        <p:spPr>
          <a:xfrm>
            <a:off x="56550" y="4714400"/>
            <a:ext cx="2181600" cy="334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300"/>
            </a:pPr>
            <a:r>
              <a:rPr lang="en" sz="975">
                <a:latin typeface="Calibri"/>
                <a:ea typeface="Calibri"/>
                <a:cs typeface="Calibri"/>
                <a:sym typeface="Calibri"/>
              </a:rPr>
              <a:t>Clara Troyano-Valls</a:t>
            </a:r>
            <a:endParaRPr sz="975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3840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ee7ec6968e_0_195"/>
          <p:cNvSpPr/>
          <p:nvPr/>
        </p:nvSpPr>
        <p:spPr>
          <a:xfrm>
            <a:off x="0" y="4623955"/>
            <a:ext cx="9144000" cy="519525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900"/>
            </a:pPr>
            <a:endParaRPr sz="142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0" name="Google Shape;600;g1ee7ec6968e_0_195"/>
          <p:cNvPicPr preferRelativeResize="0"/>
          <p:nvPr/>
        </p:nvPicPr>
        <p:blipFill rotWithShape="1">
          <a:blip r:embed="rId3">
            <a:alphaModFix/>
          </a:blip>
          <a:srcRect l="21311" t="92856" r="55050"/>
          <a:stretch/>
        </p:blipFill>
        <p:spPr>
          <a:xfrm>
            <a:off x="7411576" y="4623955"/>
            <a:ext cx="1732424" cy="5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g1ee7ec6968e_0_1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9</a:t>
            </a:fld>
            <a:endParaRPr/>
          </a:p>
        </p:txBody>
      </p:sp>
      <p:sp>
        <p:nvSpPr>
          <p:cNvPr id="602" name="Google Shape;602;g1ee7ec6968e_0_195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buClr>
                <a:srgbClr val="454BBB"/>
              </a:buClr>
              <a:buSzPts val="4400"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Repita a criação-teste-melhore e repita até a meta ser cumprida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603" name="Google Shape;603;g1ee7ec6968e_0_195"/>
          <p:cNvCxnSpPr/>
          <p:nvPr/>
        </p:nvCxnSpPr>
        <p:spPr>
          <a:xfrm>
            <a:off x="0" y="1080980"/>
            <a:ext cx="8048925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4" name="Google Shape;604;g1ee7ec6968e_0_195"/>
          <p:cNvSpPr txBox="1"/>
          <p:nvPr/>
        </p:nvSpPr>
        <p:spPr>
          <a:xfrm>
            <a:off x="162500" y="1291325"/>
            <a:ext cx="5388075" cy="1119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57188">
              <a:buClr>
                <a:schemeClr val="dk1"/>
              </a:buClr>
              <a:buSzPts val="2700"/>
              <a:buFont typeface="Calibri"/>
              <a:buChar char="●"/>
            </a:pPr>
            <a:r>
              <a:rPr lang="en" sz="20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projeto de fábrica é uma estrutura importante para produção </a:t>
            </a:r>
            <a:endParaRPr sz="20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/>
            <a:endParaRPr sz="2025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6" name="Google Shape;606;g1ee7ec6968e_0_195"/>
          <p:cNvPicPr preferRelativeResize="0"/>
          <p:nvPr/>
        </p:nvPicPr>
        <p:blipFill rotWithShape="1">
          <a:blip r:embed="rId4">
            <a:alphaModFix/>
          </a:blip>
          <a:srcRect b="7876"/>
          <a:stretch/>
        </p:blipFill>
        <p:spPr>
          <a:xfrm>
            <a:off x="5296000" y="1133738"/>
            <a:ext cx="3757624" cy="3457187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g1ee7ec6968e_0_195"/>
          <p:cNvSpPr txBox="1"/>
          <p:nvPr/>
        </p:nvSpPr>
        <p:spPr>
          <a:xfrm>
            <a:off x="56550" y="4714400"/>
            <a:ext cx="2181600" cy="334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300"/>
            </a:pPr>
            <a:r>
              <a:rPr lang="en" sz="975">
                <a:latin typeface="Calibri"/>
                <a:ea typeface="Calibri"/>
                <a:cs typeface="Calibri"/>
                <a:sym typeface="Calibri"/>
              </a:rPr>
              <a:t>Clara Troyano-Valls</a:t>
            </a:r>
            <a:endParaRPr sz="975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" name="Google Shape;608;g1ee7ec6968e_0_1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67451" y="4397400"/>
            <a:ext cx="2561375" cy="193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Google Shape;592;g1ee7ec6968e_0_183">
            <a:extLst>
              <a:ext uri="{FF2B5EF4-FFF2-40B4-BE49-F238E27FC236}">
                <a16:creationId xmlns:a16="http://schemas.microsoft.com/office/drawing/2014/main" id="{921BA51D-1EDB-7B44-ABDC-B85C81B2FFFE}"/>
              </a:ext>
            </a:extLst>
          </p:cNvPr>
          <p:cNvGraphicFramePr/>
          <p:nvPr/>
        </p:nvGraphicFramePr>
        <p:xfrm>
          <a:off x="368625" y="2113063"/>
          <a:ext cx="4835625" cy="200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3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4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9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Fator</a:t>
                      </a:r>
                      <a:endParaRPr sz="14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N</a:t>
                      </a:r>
                      <a:r>
                        <a:rPr lang="en" sz="1400" b="1"/>
                        <a:t>o</a:t>
                      </a:r>
                      <a:r>
                        <a:rPr lang="en" sz="1400" b="1" u="none" strike="noStrike" cap="none"/>
                        <a:t>me</a:t>
                      </a:r>
                      <a:endParaRPr sz="14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b="1"/>
                        <a:t>Ensaio</a:t>
                      </a:r>
                      <a:endParaRPr sz="14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Tratamento</a:t>
                      </a:r>
                      <a:endParaRPr sz="1400" b="1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2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u="none" strike="noStrike" cap="none"/>
                        <a:t>A</a:t>
                      </a:r>
                      <a:endParaRPr sz="1400" u="none" strike="noStrike" cap="none"/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u="none" strike="noStrike" cap="none"/>
                        <a:t>Cookie </a:t>
                      </a:r>
                      <a:r>
                        <a:rPr lang="en" sz="1400"/>
                        <a:t>mistura</a:t>
                      </a:r>
                      <a:endParaRPr sz="14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u="none" strike="noStrike" cap="none"/>
                        <a:t>-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FE9E6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/>
                        <a:t>Sem castanhas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u="none" strike="noStrike" cap="none"/>
                        <a:t>+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F4F4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/>
                        <a:t>Com castanha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2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u="none" strike="noStrike" cap="none"/>
                        <a:t>B</a:t>
                      </a:r>
                      <a:endParaRPr sz="1400" u="none" strike="noStrike" cap="none"/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u="none" strike="noStrike" cap="none"/>
                        <a:t>Cookie </a:t>
                      </a:r>
                      <a:r>
                        <a:rPr lang="en" sz="1400"/>
                        <a:t>tamanho</a:t>
                      </a:r>
                      <a:endParaRPr sz="14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u="none" strike="noStrike" cap="none"/>
                        <a:t>-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FE9E6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u="none" strike="noStrike" cap="none"/>
                        <a:t>Normal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0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u="none" strike="noStrike" cap="none"/>
                        <a:t>+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F4F4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400" u="none" strike="noStrike" cap="none" dirty="0"/>
                        <a:t>Extra </a:t>
                      </a:r>
                      <a:r>
                        <a:rPr lang="en" sz="1400" dirty="0" err="1"/>
                        <a:t>grande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93171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417</Words>
  <Application>Microsoft Macintosh PowerPoint</Application>
  <PresentationFormat>On-screen Show (16:9)</PresentationFormat>
  <Paragraphs>108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Calibri</vt:lpstr>
      <vt:lpstr>Pangolin</vt:lpstr>
      <vt:lpstr>Arial Black</vt:lpstr>
      <vt:lpstr>Arial</vt:lpstr>
      <vt:lpstr>Indie Flower</vt:lpstr>
      <vt:lpstr>Georgia</vt:lpstr>
      <vt:lpstr>Satisfy</vt:lpstr>
      <vt:lpstr>Nanum Pen Script</vt:lpstr>
      <vt:lpstr>Caveat</vt:lpstr>
      <vt:lpstr>Permanent Marker</vt:lpstr>
      <vt:lpstr>Simple Light</vt:lpstr>
      <vt:lpstr>Office Theme</vt:lpstr>
      <vt:lpstr>A Engenharia do Processo de Design</vt:lpstr>
      <vt:lpstr>PowerPoint Presentation</vt:lpstr>
      <vt:lpstr>Pergunte: qual é o problema?</vt:lpstr>
      <vt:lpstr>Imagine - gerar ideias</vt:lpstr>
      <vt:lpstr>Planeje- escolha uma solução</vt:lpstr>
      <vt:lpstr>Crie- faça!</vt:lpstr>
      <vt:lpstr>Teste-avalie a solução</vt:lpstr>
      <vt:lpstr>Melhore- faça mudanças</vt:lpstr>
      <vt:lpstr>Repita a criação-teste-melhore e repita até a meta ser cumprida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engenharia do processo de design</dc:title>
  <cp:lastModifiedBy>Haley Beech</cp:lastModifiedBy>
  <cp:revision>3</cp:revision>
  <dcterms:modified xsi:type="dcterms:W3CDTF">2024-09-19T21:45:53Z</dcterms:modified>
</cp:coreProperties>
</file>